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64" r:id="rId5"/>
    <p:sldId id="259" r:id="rId6"/>
    <p:sldId id="267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>
    <p:extLst>
      <p:ext uri="{19B8F6BF-5375-455C-9EA6-DF929625EA0E}">
        <p15:presenceInfo xmlns:p15="http://schemas.microsoft.com/office/powerpoint/2012/main" userId="aab625dc160a61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6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90F9-1F11-4C27-AB3F-46F15A3FABA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0384-0A13-4D93-B7CD-416C6BF19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0413-0AB7-44C0-8541-7C885D5B782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9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B484-30C4-4FB9-BCBA-2166B8149411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2A79-E7EA-4E85-AB55-DFD69077AF5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BEF7-0C61-4C85-96BF-2F587B3BCBD9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AB11-DA06-4BBE-8AAE-B13C414FB039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0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90-232D-40DC-8637-9A15E3D7704E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7C77-1651-4D5C-B78E-E47C18C8BCDE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1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105F-8CAF-4623-A200-171780F546E3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413D-B65A-4841-819A-C81F26972D43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8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29D5D6-7111-44E0-A62F-B57A857B7589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67C-336C-495B-A92E-84CB80F600B9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D80C68-7755-4CE9-9078-D3048A213613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2E7151-A519-41A3-9E1D-01E7F6CB8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810F-02C6-45BB-AFB6-D17F148BE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08" y="116298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Thiol Function Groups in GRA 95229 and Murchison</a:t>
            </a:r>
            <a:endParaRPr lang="en-US" sz="16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8BEF1DA-8CE7-49CE-98DB-3833C88AA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0259" y="3791290"/>
            <a:ext cx="10058400" cy="1143000"/>
          </a:xfrm>
        </p:spPr>
        <p:txBody>
          <a:bodyPr>
            <a:normAutofit/>
          </a:bodyPr>
          <a:lstStyle/>
          <a:p>
            <a:pPr algn="ctr" defTabSz="3135313">
              <a:spcBef>
                <a:spcPct val="50000"/>
              </a:spcBef>
            </a:pPr>
            <a:r>
              <a:rPr lang="en-US" sz="2400" dirty="0"/>
              <a:t>Thomas Redford</a:t>
            </a:r>
            <a:r>
              <a:rPr lang="en-US" sz="2400" kern="1400" baseline="30000" dirty="0">
                <a:latin typeface="Calibri" panose="020F0502020204030204" pitchFamily="34" charset="0"/>
              </a:rPr>
              <a:t>1,2</a:t>
            </a:r>
            <a:r>
              <a:rPr lang="en-US" sz="2400" dirty="0"/>
              <a:t>, Rob Root</a:t>
            </a:r>
            <a:r>
              <a:rPr lang="en-US" sz="2400" kern="1400" baseline="30000" dirty="0">
                <a:latin typeface="Calibri" panose="020F0502020204030204" pitchFamily="34" charset="0"/>
              </a:rPr>
              <a:t>3</a:t>
            </a:r>
            <a:r>
              <a:rPr lang="en-US" sz="2400" dirty="0"/>
              <a:t>, </a:t>
            </a:r>
            <a:r>
              <a:rPr lang="en-US" sz="2400" dirty="0" err="1"/>
              <a:t>Maitrayee</a:t>
            </a:r>
            <a:r>
              <a:rPr lang="en-US" sz="2400" dirty="0"/>
              <a:t> Bose</a:t>
            </a:r>
            <a:r>
              <a:rPr lang="en-US" sz="2400" kern="1400" baseline="300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9962-50AD-4556-BC86-FBE13060F06C}"/>
              </a:ext>
            </a:extLst>
          </p:cNvPr>
          <p:cNvSpPr txBox="1"/>
          <p:nvPr/>
        </p:nvSpPr>
        <p:spPr>
          <a:xfrm>
            <a:off x="2799679" y="4374865"/>
            <a:ext cx="7079559" cy="162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cap="all" spc="200" dirty="0">
                <a:solidFill>
                  <a:schemeClr val="tx2"/>
                </a:solidFill>
                <a:latin typeface="+mj-lt"/>
              </a:rPr>
              <a:t>1)  Center for Isotope Analysis, School of Earth and Space Exploration, ASU.     2) Department of Physics, ASU.     3) Department of Environmental Science, University of Arizona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BD05EFE-FF9D-484C-AB64-B66B339F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63" y="4265129"/>
            <a:ext cx="1587290" cy="21190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6244B-58FF-4772-9CC2-DD0A39B1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1</a:t>
            </a:fld>
            <a:endParaRPr lang="en-US" sz="20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6AA80C-3F7A-40A1-BB35-0E58B76D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44" y="4190747"/>
            <a:ext cx="3076647" cy="180603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42FE58-6B43-418A-A275-25303232122A}"/>
              </a:ext>
            </a:extLst>
          </p:cNvPr>
          <p:cNvSpPr txBox="1">
            <a:spLocks/>
          </p:cNvSpPr>
          <p:nvPr/>
        </p:nvSpPr>
        <p:spPr>
          <a:xfrm>
            <a:off x="1310259" y="57150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5313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Space Grant Symposium 4/17/2021</a:t>
            </a:r>
          </a:p>
        </p:txBody>
      </p:sp>
    </p:spTree>
    <p:extLst>
      <p:ext uri="{BB962C8B-B14F-4D97-AF65-F5344CB8AC3E}">
        <p14:creationId xmlns:p14="http://schemas.microsoft.com/office/powerpoint/2010/main" val="136190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FE3-258B-484D-8D98-D6343303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Questions about Sulfur-Bearing Organic Material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444DBB-87B9-423E-89A5-3E04F3BF7918}"/>
              </a:ext>
            </a:extLst>
          </p:cNvPr>
          <p:cNvGrpSpPr/>
          <p:nvPr/>
        </p:nvGrpSpPr>
        <p:grpSpPr>
          <a:xfrm>
            <a:off x="903465" y="2086892"/>
            <a:ext cx="10262720" cy="4023360"/>
            <a:chOff x="872979" y="2308190"/>
            <a:chExt cx="10262720" cy="4023360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2C132B8C-6D0E-45BA-A71C-9F305A5B2F63}"/>
                </a:ext>
              </a:extLst>
            </p:cNvPr>
            <p:cNvSpPr/>
            <p:nvPr/>
          </p:nvSpPr>
          <p:spPr>
            <a:xfrm>
              <a:off x="1437808" y="2308190"/>
              <a:ext cx="9316371" cy="4023360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A5E236-15C4-493E-9405-DCE0BF479BBB}"/>
                </a:ext>
              </a:extLst>
            </p:cNvPr>
            <p:cNvSpPr/>
            <p:nvPr/>
          </p:nvSpPr>
          <p:spPr>
            <a:xfrm>
              <a:off x="872979" y="3476015"/>
              <a:ext cx="4571995" cy="1569110"/>
            </a:xfrm>
            <a:custGeom>
              <a:avLst/>
              <a:gdLst>
                <a:gd name="connsiteX0" fmla="*/ 0 w 4571995"/>
                <a:gd name="connsiteY0" fmla="*/ 261524 h 1569110"/>
                <a:gd name="connsiteX1" fmla="*/ 261524 w 4571995"/>
                <a:gd name="connsiteY1" fmla="*/ 0 h 1569110"/>
                <a:gd name="connsiteX2" fmla="*/ 4310471 w 4571995"/>
                <a:gd name="connsiteY2" fmla="*/ 0 h 1569110"/>
                <a:gd name="connsiteX3" fmla="*/ 4571995 w 4571995"/>
                <a:gd name="connsiteY3" fmla="*/ 261524 h 1569110"/>
                <a:gd name="connsiteX4" fmla="*/ 4571995 w 4571995"/>
                <a:gd name="connsiteY4" fmla="*/ 1307586 h 1569110"/>
                <a:gd name="connsiteX5" fmla="*/ 4310471 w 4571995"/>
                <a:gd name="connsiteY5" fmla="*/ 1569110 h 1569110"/>
                <a:gd name="connsiteX6" fmla="*/ 261524 w 4571995"/>
                <a:gd name="connsiteY6" fmla="*/ 1569110 h 1569110"/>
                <a:gd name="connsiteX7" fmla="*/ 0 w 4571995"/>
                <a:gd name="connsiteY7" fmla="*/ 1307586 h 1569110"/>
                <a:gd name="connsiteX8" fmla="*/ 0 w 4571995"/>
                <a:gd name="connsiteY8" fmla="*/ 261524 h 156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995" h="1569110">
                  <a:moveTo>
                    <a:pt x="0" y="261524"/>
                  </a:moveTo>
                  <a:cubicBezTo>
                    <a:pt x="0" y="117088"/>
                    <a:pt x="117088" y="0"/>
                    <a:pt x="261524" y="0"/>
                  </a:cubicBezTo>
                  <a:lnTo>
                    <a:pt x="4310471" y="0"/>
                  </a:lnTo>
                  <a:cubicBezTo>
                    <a:pt x="4454907" y="0"/>
                    <a:pt x="4571995" y="117088"/>
                    <a:pt x="4571995" y="261524"/>
                  </a:cubicBezTo>
                  <a:lnTo>
                    <a:pt x="4571995" y="1307586"/>
                  </a:lnTo>
                  <a:cubicBezTo>
                    <a:pt x="4571995" y="1452022"/>
                    <a:pt x="4454907" y="1569110"/>
                    <a:pt x="4310471" y="1569110"/>
                  </a:cubicBezTo>
                  <a:lnTo>
                    <a:pt x="261524" y="1569110"/>
                  </a:lnTo>
                  <a:cubicBezTo>
                    <a:pt x="117088" y="1569110"/>
                    <a:pt x="0" y="1452022"/>
                    <a:pt x="0" y="1307586"/>
                  </a:cubicBezTo>
                  <a:lnTo>
                    <a:pt x="0" y="2615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278" tIns="183278" rIns="183278" bIns="18327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Why is it important?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862815-A121-43AF-8394-93A99326D9C5}"/>
                </a:ext>
              </a:extLst>
            </p:cNvPr>
            <p:cNvSpPr/>
            <p:nvPr/>
          </p:nvSpPr>
          <p:spPr>
            <a:xfrm>
              <a:off x="6563704" y="3476015"/>
              <a:ext cx="4571995" cy="1569110"/>
            </a:xfrm>
            <a:custGeom>
              <a:avLst/>
              <a:gdLst>
                <a:gd name="connsiteX0" fmla="*/ 0 w 4571995"/>
                <a:gd name="connsiteY0" fmla="*/ 261524 h 1569110"/>
                <a:gd name="connsiteX1" fmla="*/ 261524 w 4571995"/>
                <a:gd name="connsiteY1" fmla="*/ 0 h 1569110"/>
                <a:gd name="connsiteX2" fmla="*/ 4310471 w 4571995"/>
                <a:gd name="connsiteY2" fmla="*/ 0 h 1569110"/>
                <a:gd name="connsiteX3" fmla="*/ 4571995 w 4571995"/>
                <a:gd name="connsiteY3" fmla="*/ 261524 h 1569110"/>
                <a:gd name="connsiteX4" fmla="*/ 4571995 w 4571995"/>
                <a:gd name="connsiteY4" fmla="*/ 1307586 h 1569110"/>
                <a:gd name="connsiteX5" fmla="*/ 4310471 w 4571995"/>
                <a:gd name="connsiteY5" fmla="*/ 1569110 h 1569110"/>
                <a:gd name="connsiteX6" fmla="*/ 261524 w 4571995"/>
                <a:gd name="connsiteY6" fmla="*/ 1569110 h 1569110"/>
                <a:gd name="connsiteX7" fmla="*/ 0 w 4571995"/>
                <a:gd name="connsiteY7" fmla="*/ 1307586 h 1569110"/>
                <a:gd name="connsiteX8" fmla="*/ 0 w 4571995"/>
                <a:gd name="connsiteY8" fmla="*/ 261524 h 156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995" h="1569110">
                  <a:moveTo>
                    <a:pt x="0" y="261524"/>
                  </a:moveTo>
                  <a:cubicBezTo>
                    <a:pt x="0" y="117088"/>
                    <a:pt x="117088" y="0"/>
                    <a:pt x="261524" y="0"/>
                  </a:cubicBezTo>
                  <a:lnTo>
                    <a:pt x="4310471" y="0"/>
                  </a:lnTo>
                  <a:cubicBezTo>
                    <a:pt x="4454907" y="0"/>
                    <a:pt x="4571995" y="117088"/>
                    <a:pt x="4571995" y="261524"/>
                  </a:cubicBezTo>
                  <a:lnTo>
                    <a:pt x="4571995" y="1307586"/>
                  </a:lnTo>
                  <a:cubicBezTo>
                    <a:pt x="4571995" y="1452022"/>
                    <a:pt x="4454907" y="1569110"/>
                    <a:pt x="4310471" y="1569110"/>
                  </a:cubicBezTo>
                  <a:lnTo>
                    <a:pt x="261524" y="1569110"/>
                  </a:lnTo>
                  <a:cubicBezTo>
                    <a:pt x="117088" y="1569110"/>
                    <a:pt x="0" y="1452022"/>
                    <a:pt x="0" y="1307586"/>
                  </a:cubicBezTo>
                  <a:lnTo>
                    <a:pt x="0" y="2615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468" tIns="179468" rIns="179468" bIns="17946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What kinds of organic sulfurs are present?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5203D-0237-478F-A8AF-296F2AB1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2</a:t>
            </a:fld>
            <a:endParaRPr lang="en-US" sz="2000"/>
          </a:p>
        </p:txBody>
      </p:sp>
      <p:pic>
        <p:nvPicPr>
          <p:cNvPr id="11" name="Picture 1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834B13B-187F-438D-AD6D-50B311928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90" y="5819470"/>
            <a:ext cx="753138" cy="10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5CE0-B730-4636-B069-F1267B2B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B7445-DE3C-4AB9-9850-098FB41F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68" y="1869559"/>
            <a:ext cx="50292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Carbon Rich CR2 Graves Nunataks 95229 (GRA 95229) and CM2 Murchison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High abundance of organic 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Both oxidized and reduced sulfur phases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Limited aqueous alteration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 descr="A picture containing pallasite&#10;&#10;Description automatically generated">
            <a:extLst>
              <a:ext uri="{FF2B5EF4-FFF2-40B4-BE49-F238E27FC236}">
                <a16:creationId xmlns:a16="http://schemas.microsoft.com/office/drawing/2014/main" id="{3022C9FB-B53B-4042-B84F-A7241EBC6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99" y="1213845"/>
            <a:ext cx="4313284" cy="4430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4138F-AC70-4053-BF36-208900A5AE2E}"/>
              </a:ext>
            </a:extLst>
          </p:cNvPr>
          <p:cNvSpPr txBox="1"/>
          <p:nvPr/>
        </p:nvSpPr>
        <p:spPr>
          <a:xfrm>
            <a:off x="6964282" y="5728804"/>
            <a:ext cx="41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Reflected light microscope image of GRA 95229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95889-219B-4FB7-9CB7-974C16A7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3</a:t>
            </a:fld>
            <a:endParaRPr lang="en-US" sz="2000" dirty="0"/>
          </a:p>
        </p:txBody>
      </p: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2314CAC5-4347-4809-8970-FF5661A4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90" y="5819470"/>
            <a:ext cx="753138" cy="10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815F-4B83-44C6-A05D-373F4B9E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Spectroscopy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EA95-325B-43C7-AF6A-FFCEA729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6145731" cy="413036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Nondestructive, high resolution (3 – 5 µm), and </a:t>
            </a:r>
            <a:r>
              <a:rPr lang="en-US" sz="3200" i="1" dirty="0"/>
              <a:t>in situ</a:t>
            </a:r>
            <a:r>
              <a:rPr lang="en-US" sz="3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X-Ray Absorption Near Edge Structure (XANES) -- More information, single point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Micro X-Ray Fluorescence (µXRF) -- Less information, larger area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80102B2-147C-40CF-861E-D17A8759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4</a:t>
            </a:fld>
            <a:endParaRPr lang="en-US" sz="200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0890ED-3090-414F-AF74-C1C63874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13" y="650674"/>
            <a:ext cx="3662375" cy="5094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FFEDD-5B35-4B02-BD43-486BCFEE039D}"/>
              </a:ext>
            </a:extLst>
          </p:cNvPr>
          <p:cNvSpPr txBox="1"/>
          <p:nvPr/>
        </p:nvSpPr>
        <p:spPr>
          <a:xfrm>
            <a:off x="8003340" y="5693418"/>
            <a:ext cx="3794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source:  Abdallah et al. (2017) </a:t>
            </a:r>
            <a:r>
              <a:rPr lang="en-US" sz="1100" i="1" dirty="0"/>
              <a:t>SPE Middle East Oil &amp; Gas Show and Conference</a:t>
            </a:r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5A64ED4-E10E-4F50-9DB3-B83ACCD0F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90" y="5861510"/>
            <a:ext cx="753138" cy="10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34F3B5-7B27-407F-9681-CEF3B783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/>
          <a:stretch/>
        </p:blipFill>
        <p:spPr>
          <a:xfrm>
            <a:off x="0" y="1697544"/>
            <a:ext cx="12192000" cy="479921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CF7BAD-29CE-483E-A71C-8783C9F3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5</a:t>
            </a:fld>
            <a:endParaRPr lang="en-US" sz="20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0D98FAD-F424-4E98-8095-BCAF6A9B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06DC646-E2DD-43A3-9CCE-9ACB5D7F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90" y="5819470"/>
            <a:ext cx="753138" cy="10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 with low confidence">
            <a:extLst>
              <a:ext uri="{FF2B5EF4-FFF2-40B4-BE49-F238E27FC236}">
                <a16:creationId xmlns:a16="http://schemas.microsoft.com/office/drawing/2014/main" id="{960D998D-9A40-4E52-9A14-3748B3282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745"/>
            <a:ext cx="12048374" cy="5244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3D36-CAB8-4953-897B-FB99916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6</a:t>
            </a:fld>
            <a:endParaRPr lang="en-US" sz="200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C67FE068-AB38-46AF-86F0-639788A9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-406071"/>
            <a:ext cx="10058400" cy="145075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5E895-D82F-49A8-B4BD-9FEAD0A44564}"/>
              </a:ext>
            </a:extLst>
          </p:cNvPr>
          <p:cNvSpPr txBox="1"/>
          <p:nvPr/>
        </p:nvSpPr>
        <p:spPr>
          <a:xfrm>
            <a:off x="6024187" y="5952858"/>
            <a:ext cx="1367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 (1) Troilite.  (2) Elemental Sulfur.  (3) Thiol.  (4) Sulfate.  </a:t>
            </a:r>
            <a:endParaRPr lang="en-US" dirty="0"/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AF954FF-0463-476F-BCE6-3689B79E2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90" y="5819470"/>
            <a:ext cx="753138" cy="10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5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6C2F-4237-4E2B-B5E1-6A213930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DD54-D7BC-4EFF-8BA8-9386CF256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6450568" cy="47256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Thiols in hydrothermal Vents on the ocean floor and are a key part of early metabolic processes. </a:t>
            </a:r>
            <a:r>
              <a:rPr lang="en-US" sz="1400" dirty="0"/>
              <a:t>Schulte and Rogers (2004) </a:t>
            </a:r>
            <a:r>
              <a:rPr lang="en-US" sz="1400" i="1" dirty="0" err="1"/>
              <a:t>Geochimica</a:t>
            </a:r>
            <a:r>
              <a:rPr lang="en-US" sz="1400" i="1" dirty="0"/>
              <a:t> et </a:t>
            </a:r>
            <a:r>
              <a:rPr lang="en-US" sz="1400" i="1" dirty="0" err="1"/>
              <a:t>Cosmochimica</a:t>
            </a:r>
            <a:r>
              <a:rPr lang="en-US" sz="1400" i="1" dirty="0"/>
              <a:t> Acta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Fluid inclusions in 3.5-billion-year-old rock have thiols showing their early importance.  </a:t>
            </a:r>
            <a:r>
              <a:rPr lang="en-US" sz="1400" dirty="0" err="1"/>
              <a:t>Mißbach</a:t>
            </a:r>
            <a:r>
              <a:rPr lang="en-US" sz="1400" dirty="0"/>
              <a:t> et al. (2021) </a:t>
            </a:r>
            <a:r>
              <a:rPr lang="en-US" sz="1400" i="1" dirty="0"/>
              <a:t>Nature Communications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Possibility of Thiols forming on asteroid parent bodies 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F1B06-54DC-4378-AF65-777E45BE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7151-A519-41A3-9E1D-01E7F6CB82E3}" type="slidenum">
              <a:rPr lang="en-US" sz="2000" smtClean="0"/>
              <a:t>7</a:t>
            </a:fld>
            <a:endParaRPr lang="en-US" sz="2000"/>
          </a:p>
        </p:txBody>
      </p:sp>
      <p:pic>
        <p:nvPicPr>
          <p:cNvPr id="5" name="Picture 4" descr="A close up of a planet&#10;&#10;Description automatically generated with low confidence">
            <a:extLst>
              <a:ext uri="{FF2B5EF4-FFF2-40B4-BE49-F238E27FC236}">
                <a16:creationId xmlns:a16="http://schemas.microsoft.com/office/drawing/2014/main" id="{0A55BB87-EB51-4B13-90A2-9ADDC300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18" y="1737360"/>
            <a:ext cx="4151586" cy="3923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2C3B4-4173-4F1F-9033-F1C706FBB1B3}"/>
              </a:ext>
            </a:extLst>
          </p:cNvPr>
          <p:cNvSpPr txBox="1"/>
          <p:nvPr/>
        </p:nvSpPr>
        <p:spPr>
          <a:xfrm>
            <a:off x="8284729" y="5661346"/>
            <a:ext cx="415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101955 </a:t>
            </a:r>
            <a:r>
              <a:rPr lang="en-US" sz="1600" dirty="0" err="1"/>
              <a:t>Bennu</a:t>
            </a:r>
            <a:endParaRPr lang="en-US" sz="1600" dirty="0"/>
          </a:p>
          <a:p>
            <a:r>
              <a:rPr lang="en-US" sz="1200" dirty="0"/>
              <a:t>Image courtesy of NASA </a:t>
            </a:r>
          </a:p>
        </p:txBody>
      </p:sp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1C0A7EE-013C-4D49-845C-87E79209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90" y="5819470"/>
            <a:ext cx="753138" cy="10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10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2826</TotalTime>
  <Words>266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Identification of Thiol Function Groups in GRA 95229 and Murchison</vt:lpstr>
      <vt:lpstr>Big Questions about Sulfur-Bearing Organic Material</vt:lpstr>
      <vt:lpstr>Samples</vt:lpstr>
      <vt:lpstr>X-Ray Spectroscopy </vt:lpstr>
      <vt:lpstr>Results</vt:lpstr>
      <vt:lpstr>Results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Thiol Function Groups in GRA 95229 and Murchison</dc:title>
  <dc:creator>Tiiiiiimmmmmmmmmmtomm Redddfo</dc:creator>
  <cp:lastModifiedBy> </cp:lastModifiedBy>
  <cp:revision>58</cp:revision>
  <dcterms:created xsi:type="dcterms:W3CDTF">2021-03-30T07:04:53Z</dcterms:created>
  <dcterms:modified xsi:type="dcterms:W3CDTF">2021-04-02T21:53:24Z</dcterms:modified>
</cp:coreProperties>
</file>